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4E90BF-9968-4C90-BDD1-A8FB87E84B9D}">
  <a:tblStyle styleId="{0D4E90BF-9968-4C90-BDD1-A8FB87E84B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cb2f28bf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cb2f28bf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c473132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c473132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cb2f28bf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cb2f28bf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cb2f28b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cb2f28b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cd4f673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cd4f67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c6c8e9c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c6c8e9c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cb2f28bf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cb2f28bf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cd4f673e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cd4f673e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32629"/>
                </a:solidFill>
                <a:highlight>
                  <a:srgbClr val="FFFFFF"/>
                </a:highlight>
              </a:rPr>
              <a:t>Classification score - any score or metric the algorithm is using (or the user has set) that is used in order to compute the performance of the classification.</a:t>
            </a:r>
            <a:endParaRPr sz="1000">
              <a:solidFill>
                <a:srgbClr val="232629"/>
              </a:solidFill>
              <a:highlight>
                <a:srgbClr val="FFFFFF"/>
              </a:highlight>
            </a:endParaRPr>
          </a:p>
          <a:p>
            <a:pPr indent="0" lvl="0" marL="0" rtl="0" algn="l">
              <a:spcBef>
                <a:spcPts val="0"/>
              </a:spcBef>
              <a:spcAft>
                <a:spcPts val="0"/>
              </a:spcAft>
              <a:buNone/>
            </a:pPr>
            <a:r>
              <a:rPr lang="en" sz="1000">
                <a:solidFill>
                  <a:srgbClr val="232629"/>
                </a:solidFill>
                <a:highlight>
                  <a:srgbClr val="FFFFFF"/>
                </a:highlight>
              </a:rPr>
              <a:t>the ratio of number of correct predictions to the total number of input samples</a:t>
            </a:r>
            <a:endParaRPr sz="1000">
              <a:solidFill>
                <a:srgbClr val="232629"/>
              </a:solidFill>
              <a:highlight>
                <a:srgbClr val="FFFFFF"/>
              </a:highlight>
            </a:endParaRPr>
          </a:p>
          <a:p>
            <a:pPr indent="0" lvl="0" marL="0" rtl="0" algn="l">
              <a:spcBef>
                <a:spcPts val="0"/>
              </a:spcBef>
              <a:spcAft>
                <a:spcPts val="0"/>
              </a:spcAft>
              <a:buNone/>
            </a:pPr>
            <a:r>
              <a:t/>
            </a:r>
            <a:endParaRPr sz="1000">
              <a:solidFill>
                <a:srgbClr val="232629"/>
              </a:solidFill>
              <a:highlight>
                <a:srgbClr val="FFFFFF"/>
              </a:highlight>
            </a:endParaRPr>
          </a:p>
          <a:p>
            <a:pPr indent="0" lvl="0" marL="0" rtl="0" algn="l">
              <a:spcBef>
                <a:spcPts val="0"/>
              </a:spcBef>
              <a:spcAft>
                <a:spcPts val="0"/>
              </a:spcAft>
              <a:buNone/>
            </a:pPr>
            <a:r>
              <a:rPr lang="en" sz="1000">
                <a:solidFill>
                  <a:srgbClr val="212121"/>
                </a:solidFill>
                <a:highlight>
                  <a:srgbClr val="FFFFFF"/>
                </a:highlight>
                <a:latin typeface="Roboto"/>
                <a:ea typeface="Roboto"/>
                <a:cs typeface="Roboto"/>
                <a:sym typeface="Roboto"/>
              </a:rPr>
              <a:t>The </a:t>
            </a:r>
            <a:r>
              <a:rPr lang="en" sz="1000">
                <a:solidFill>
                  <a:srgbClr val="212121"/>
                </a:solidFill>
                <a:highlight>
                  <a:srgbClr val="FFFFFF"/>
                </a:highlight>
                <a:latin typeface="Consolas"/>
                <a:ea typeface="Consolas"/>
                <a:cs typeface="Consolas"/>
                <a:sym typeface="Consolas"/>
              </a:rPr>
              <a:t>gradCAM</a:t>
            </a:r>
            <a:r>
              <a:rPr lang="en" sz="1000">
                <a:solidFill>
                  <a:srgbClr val="212121"/>
                </a:solidFill>
                <a:highlight>
                  <a:srgbClr val="FFFFFF"/>
                </a:highlight>
                <a:latin typeface="Roboto"/>
                <a:ea typeface="Roboto"/>
                <a:cs typeface="Roboto"/>
                <a:sym typeface="Roboto"/>
              </a:rPr>
              <a:t> function computes the importance map by taking the derivative of the reduction layer output for a given class with respect to a convolutional feature map.</a:t>
            </a:r>
            <a:endParaRPr sz="10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the heat-map for this layer should display the most accurate visual explanation of the object being classified by the model.</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cd4f673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cd4f673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highlight>
                  <a:srgbClr val="FFFFFF"/>
                </a:highlight>
                <a:latin typeface="Roboto"/>
                <a:ea typeface="Roboto"/>
                <a:cs typeface="Roboto"/>
                <a:sym typeface="Roboto"/>
              </a:rPr>
              <a:t>The upper face of the dog has the greatest impact on the classification.</a:t>
            </a:r>
            <a:endParaRPr sz="10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rgbClr val="212121"/>
                </a:solidFill>
                <a:highlight>
                  <a:srgbClr val="FFFFFF"/>
                </a:highlight>
                <a:latin typeface="Roboto"/>
                <a:ea typeface="Roboto"/>
                <a:cs typeface="Roboto"/>
                <a:sym typeface="Roboto"/>
              </a:rPr>
              <a:t>The upper face, ears, an d chest of the cat has the greatest impact on the classification</a:t>
            </a:r>
            <a:endParaRPr sz="10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cd4f673e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cd4f673e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Grad-CAM is supposed to be able to explain what regions of an image a model used for prediction, it turns out that Grad-CAM is not guaranteed to do this! In brief, because of the gradient averaging step, Grad-CAM’s heat maps do not reflect the model’s computations and  can highlight irrelevant areas that weren’t used for prediction.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c3f30f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c3f30f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cd4f673e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cd4f673e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cd4f673e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cd4f673e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t>
            </a:r>
            <a:r>
              <a:rPr lang="en"/>
              <a:t>according to saliency map output, prediction of the cat is highly influenced by the pixels near the eyes and bottom half of the face. Prediction of the dog is highly influenced by the pixels around the eyes, nose, and ear.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c473132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2c473132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c3f30ff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c3f30ff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2c443c27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2c443c27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c473132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c473132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c473132b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c473132b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c473132b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c473132b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c473132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2c473132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17.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Cat and Dog Image Classification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Calvin Tran, Soleil St Louis, Muhammad Khan, Prahalad Muralidharan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VGG16 Model.summary()</a:t>
            </a:r>
            <a:endParaRPr/>
          </a:p>
        </p:txBody>
      </p:sp>
      <p:pic>
        <p:nvPicPr>
          <p:cNvPr id="141" name="Google Shape;141;p22"/>
          <p:cNvPicPr preferRelativeResize="0"/>
          <p:nvPr/>
        </p:nvPicPr>
        <p:blipFill rotWithShape="1">
          <a:blip r:embed="rId3">
            <a:alphaModFix/>
          </a:blip>
          <a:srcRect b="51359" l="0" r="0" t="0"/>
          <a:stretch/>
        </p:blipFill>
        <p:spPr>
          <a:xfrm>
            <a:off x="1026800" y="1413375"/>
            <a:ext cx="3507850" cy="2573174"/>
          </a:xfrm>
          <a:prstGeom prst="rect">
            <a:avLst/>
          </a:prstGeom>
          <a:noFill/>
          <a:ln>
            <a:noFill/>
          </a:ln>
        </p:spPr>
      </p:pic>
      <p:pic>
        <p:nvPicPr>
          <p:cNvPr id="142" name="Google Shape;142;p22"/>
          <p:cNvPicPr preferRelativeResize="0"/>
          <p:nvPr/>
        </p:nvPicPr>
        <p:blipFill rotWithShape="1">
          <a:blip r:embed="rId3">
            <a:alphaModFix/>
          </a:blip>
          <a:srcRect b="0" l="0" r="0" t="58942"/>
          <a:stretch/>
        </p:blipFill>
        <p:spPr>
          <a:xfrm>
            <a:off x="4616050" y="1575750"/>
            <a:ext cx="3893550" cy="241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Model - VGG16   </a:t>
            </a:r>
            <a:endParaRPr/>
          </a:p>
        </p:txBody>
      </p:sp>
      <p:pic>
        <p:nvPicPr>
          <p:cNvPr id="148" name="Google Shape;148;p23"/>
          <p:cNvPicPr preferRelativeResize="0"/>
          <p:nvPr/>
        </p:nvPicPr>
        <p:blipFill>
          <a:blip r:embed="rId3">
            <a:alphaModFix/>
          </a:blip>
          <a:stretch>
            <a:fillRect/>
          </a:stretch>
        </p:blipFill>
        <p:spPr>
          <a:xfrm>
            <a:off x="67225" y="886675"/>
            <a:ext cx="3423749" cy="2358600"/>
          </a:xfrm>
          <a:prstGeom prst="rect">
            <a:avLst/>
          </a:prstGeom>
          <a:noFill/>
          <a:ln>
            <a:noFill/>
          </a:ln>
        </p:spPr>
      </p:pic>
      <p:pic>
        <p:nvPicPr>
          <p:cNvPr id="149" name="Google Shape;149;p23"/>
          <p:cNvPicPr preferRelativeResize="0"/>
          <p:nvPr/>
        </p:nvPicPr>
        <p:blipFill>
          <a:blip r:embed="rId4">
            <a:alphaModFix/>
          </a:blip>
          <a:stretch>
            <a:fillRect/>
          </a:stretch>
        </p:blipFill>
        <p:spPr>
          <a:xfrm>
            <a:off x="2666150" y="901925"/>
            <a:ext cx="3374826" cy="2328101"/>
          </a:xfrm>
          <a:prstGeom prst="rect">
            <a:avLst/>
          </a:prstGeom>
          <a:noFill/>
          <a:ln>
            <a:noFill/>
          </a:ln>
        </p:spPr>
      </p:pic>
      <p:pic>
        <p:nvPicPr>
          <p:cNvPr id="150" name="Google Shape;150;p23"/>
          <p:cNvPicPr preferRelativeResize="0"/>
          <p:nvPr/>
        </p:nvPicPr>
        <p:blipFill>
          <a:blip r:embed="rId5">
            <a:alphaModFix/>
          </a:blip>
          <a:stretch>
            <a:fillRect/>
          </a:stretch>
        </p:blipFill>
        <p:spPr>
          <a:xfrm>
            <a:off x="5549067" y="949900"/>
            <a:ext cx="3022907" cy="2328100"/>
          </a:xfrm>
          <a:prstGeom prst="rect">
            <a:avLst/>
          </a:prstGeom>
          <a:noFill/>
          <a:ln>
            <a:noFill/>
          </a:ln>
        </p:spPr>
      </p:pic>
      <p:pic>
        <p:nvPicPr>
          <p:cNvPr id="151" name="Google Shape;151;p23"/>
          <p:cNvPicPr preferRelativeResize="0"/>
          <p:nvPr/>
        </p:nvPicPr>
        <p:blipFill>
          <a:blip r:embed="rId6">
            <a:alphaModFix/>
          </a:blip>
          <a:stretch>
            <a:fillRect/>
          </a:stretch>
        </p:blipFill>
        <p:spPr>
          <a:xfrm>
            <a:off x="1327496" y="3230025"/>
            <a:ext cx="2515899" cy="1910675"/>
          </a:xfrm>
          <a:prstGeom prst="rect">
            <a:avLst/>
          </a:prstGeom>
          <a:noFill/>
          <a:ln>
            <a:noFill/>
          </a:ln>
        </p:spPr>
      </p:pic>
      <p:pic>
        <p:nvPicPr>
          <p:cNvPr id="152" name="Google Shape;152;p23"/>
          <p:cNvPicPr preferRelativeResize="0"/>
          <p:nvPr/>
        </p:nvPicPr>
        <p:blipFill>
          <a:blip r:embed="rId7">
            <a:alphaModFix/>
          </a:blip>
          <a:stretch>
            <a:fillRect/>
          </a:stretch>
        </p:blipFill>
        <p:spPr>
          <a:xfrm>
            <a:off x="4411575" y="3190337"/>
            <a:ext cx="2484125" cy="1990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Model - VGG16 </a:t>
            </a:r>
            <a:r>
              <a:rPr lang="en"/>
              <a:t>Regularization</a:t>
            </a:r>
            <a:r>
              <a:rPr lang="en"/>
              <a:t> Model Summary</a:t>
            </a:r>
            <a:endParaRPr/>
          </a:p>
        </p:txBody>
      </p:sp>
      <p:sp>
        <p:nvSpPr>
          <p:cNvPr id="158" name="Google Shape;15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4"/>
          <p:cNvPicPr preferRelativeResize="0"/>
          <p:nvPr/>
        </p:nvPicPr>
        <p:blipFill>
          <a:blip r:embed="rId3">
            <a:alphaModFix/>
          </a:blip>
          <a:stretch>
            <a:fillRect/>
          </a:stretch>
        </p:blipFill>
        <p:spPr>
          <a:xfrm>
            <a:off x="344975" y="1090625"/>
            <a:ext cx="3475601" cy="2283075"/>
          </a:xfrm>
          <a:prstGeom prst="rect">
            <a:avLst/>
          </a:prstGeom>
          <a:noFill/>
          <a:ln>
            <a:noFill/>
          </a:ln>
        </p:spPr>
      </p:pic>
      <p:pic>
        <p:nvPicPr>
          <p:cNvPr id="160" name="Google Shape;160;p24"/>
          <p:cNvPicPr preferRelativeResize="0"/>
          <p:nvPr/>
        </p:nvPicPr>
        <p:blipFill>
          <a:blip r:embed="rId4">
            <a:alphaModFix/>
          </a:blip>
          <a:stretch>
            <a:fillRect/>
          </a:stretch>
        </p:blipFill>
        <p:spPr>
          <a:xfrm>
            <a:off x="3637525" y="1090621"/>
            <a:ext cx="3293071" cy="3104025"/>
          </a:xfrm>
          <a:prstGeom prst="rect">
            <a:avLst/>
          </a:prstGeom>
          <a:noFill/>
          <a:ln>
            <a:noFill/>
          </a:ln>
        </p:spPr>
      </p:pic>
      <p:pic>
        <p:nvPicPr>
          <p:cNvPr id="161" name="Google Shape;161;p24"/>
          <p:cNvPicPr preferRelativeResize="0"/>
          <p:nvPr/>
        </p:nvPicPr>
        <p:blipFill>
          <a:blip r:embed="rId5">
            <a:alphaModFix/>
          </a:blip>
          <a:stretch>
            <a:fillRect/>
          </a:stretch>
        </p:blipFill>
        <p:spPr>
          <a:xfrm>
            <a:off x="3637525" y="4124869"/>
            <a:ext cx="3066025" cy="494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Model - VGG16 Regularization</a:t>
            </a:r>
            <a:endParaRPr/>
          </a:p>
        </p:txBody>
      </p:sp>
      <p:pic>
        <p:nvPicPr>
          <p:cNvPr id="167" name="Google Shape;167;p25"/>
          <p:cNvPicPr preferRelativeResize="0"/>
          <p:nvPr/>
        </p:nvPicPr>
        <p:blipFill>
          <a:blip r:embed="rId3">
            <a:alphaModFix/>
          </a:blip>
          <a:stretch>
            <a:fillRect/>
          </a:stretch>
        </p:blipFill>
        <p:spPr>
          <a:xfrm>
            <a:off x="174875" y="895862"/>
            <a:ext cx="2668124" cy="2321825"/>
          </a:xfrm>
          <a:prstGeom prst="rect">
            <a:avLst/>
          </a:prstGeom>
          <a:noFill/>
          <a:ln>
            <a:noFill/>
          </a:ln>
        </p:spPr>
      </p:pic>
      <p:pic>
        <p:nvPicPr>
          <p:cNvPr id="168" name="Google Shape;168;p25"/>
          <p:cNvPicPr preferRelativeResize="0"/>
          <p:nvPr/>
        </p:nvPicPr>
        <p:blipFill>
          <a:blip r:embed="rId4">
            <a:alphaModFix/>
          </a:blip>
          <a:stretch>
            <a:fillRect/>
          </a:stretch>
        </p:blipFill>
        <p:spPr>
          <a:xfrm>
            <a:off x="2843000" y="932876"/>
            <a:ext cx="2564799" cy="2247794"/>
          </a:xfrm>
          <a:prstGeom prst="rect">
            <a:avLst/>
          </a:prstGeom>
          <a:noFill/>
          <a:ln>
            <a:noFill/>
          </a:ln>
        </p:spPr>
      </p:pic>
      <p:pic>
        <p:nvPicPr>
          <p:cNvPr id="169" name="Google Shape;169;p25"/>
          <p:cNvPicPr preferRelativeResize="0"/>
          <p:nvPr/>
        </p:nvPicPr>
        <p:blipFill>
          <a:blip r:embed="rId5">
            <a:alphaModFix/>
          </a:blip>
          <a:stretch>
            <a:fillRect/>
          </a:stretch>
        </p:blipFill>
        <p:spPr>
          <a:xfrm>
            <a:off x="5572050" y="932875"/>
            <a:ext cx="2431751" cy="2078100"/>
          </a:xfrm>
          <a:prstGeom prst="rect">
            <a:avLst/>
          </a:prstGeom>
          <a:noFill/>
          <a:ln>
            <a:noFill/>
          </a:ln>
        </p:spPr>
      </p:pic>
      <p:pic>
        <p:nvPicPr>
          <p:cNvPr id="170" name="Google Shape;170;p25"/>
          <p:cNvPicPr preferRelativeResize="0"/>
          <p:nvPr/>
        </p:nvPicPr>
        <p:blipFill>
          <a:blip r:embed="rId6">
            <a:alphaModFix/>
          </a:blip>
          <a:stretch>
            <a:fillRect/>
          </a:stretch>
        </p:blipFill>
        <p:spPr>
          <a:xfrm>
            <a:off x="1607000" y="3082575"/>
            <a:ext cx="2501175" cy="2131200"/>
          </a:xfrm>
          <a:prstGeom prst="rect">
            <a:avLst/>
          </a:prstGeom>
          <a:noFill/>
          <a:ln>
            <a:noFill/>
          </a:ln>
        </p:spPr>
      </p:pic>
      <p:pic>
        <p:nvPicPr>
          <p:cNvPr id="171" name="Google Shape;171;p25"/>
          <p:cNvPicPr preferRelativeResize="0"/>
          <p:nvPr/>
        </p:nvPicPr>
        <p:blipFill>
          <a:blip r:embed="rId7">
            <a:alphaModFix/>
          </a:blip>
          <a:stretch>
            <a:fillRect/>
          </a:stretch>
        </p:blipFill>
        <p:spPr>
          <a:xfrm>
            <a:off x="4572000" y="3180675"/>
            <a:ext cx="2191194" cy="1962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with the CNN Models</a:t>
            </a:r>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5-Layer Model:</a:t>
            </a:r>
            <a:r>
              <a:rPr lang="en"/>
              <a:t> Low training and validation accuracy score meaning that the model is not complex enough. Since in this model, we are not using transfer learning, the model is using a small dataset to train on therefore causing a low accuracy. </a:t>
            </a:r>
            <a:endParaRPr/>
          </a:p>
          <a:p>
            <a:pPr indent="-342900" lvl="0" marL="457200" rtl="0" algn="l">
              <a:spcBef>
                <a:spcPts val="0"/>
              </a:spcBef>
              <a:spcAft>
                <a:spcPts val="0"/>
              </a:spcAft>
              <a:buSzPts val="1800"/>
              <a:buChar char="●"/>
            </a:pPr>
            <a:r>
              <a:rPr lang="en"/>
              <a:t>Sometimes on each folds the model is overfitting</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 Validate Across all Models on Testing set</a:t>
            </a:r>
            <a:endParaRPr/>
          </a:p>
        </p:txBody>
      </p:sp>
      <p:graphicFrame>
        <p:nvGraphicFramePr>
          <p:cNvPr id="183" name="Google Shape;183;p27"/>
          <p:cNvGraphicFramePr/>
          <p:nvPr/>
        </p:nvGraphicFramePr>
        <p:xfrm>
          <a:off x="311700" y="1017770"/>
          <a:ext cx="3000000" cy="3000000"/>
        </p:xfrm>
        <a:graphic>
          <a:graphicData uri="http://schemas.openxmlformats.org/drawingml/2006/table">
            <a:tbl>
              <a:tblPr>
                <a:noFill/>
                <a:tableStyleId>{0D4E90BF-9968-4C90-BDD1-A8FB87E84B9D}</a:tableStyleId>
              </a:tblPr>
              <a:tblGrid>
                <a:gridCol w="693100"/>
                <a:gridCol w="1267475"/>
                <a:gridCol w="1347900"/>
                <a:gridCol w="1487400"/>
              </a:tblGrid>
              <a:tr h="618725">
                <a:tc>
                  <a:txBody>
                    <a:bodyPr/>
                    <a:lstStyle/>
                    <a:p>
                      <a:pPr indent="0" lvl="0" marL="0" rtl="0" algn="l">
                        <a:spcBef>
                          <a:spcPts val="0"/>
                        </a:spcBef>
                        <a:spcAft>
                          <a:spcPts val="0"/>
                        </a:spcAft>
                        <a:buNone/>
                      </a:pPr>
                      <a:r>
                        <a:rPr lang="en"/>
                        <a:t>Fold </a:t>
                      </a:r>
                      <a:endParaRPr/>
                    </a:p>
                  </a:txBody>
                  <a:tcPr marT="91425" marB="91425" marR="91425" marL="91425"/>
                </a:tc>
                <a:tc>
                  <a:txBody>
                    <a:bodyPr/>
                    <a:lstStyle/>
                    <a:p>
                      <a:pPr indent="0" lvl="0" marL="0" rtl="0" algn="l">
                        <a:spcBef>
                          <a:spcPts val="0"/>
                        </a:spcBef>
                        <a:spcAft>
                          <a:spcPts val="0"/>
                        </a:spcAft>
                        <a:buNone/>
                      </a:pPr>
                      <a:r>
                        <a:rPr lang="en"/>
                        <a:t>CNN Model</a:t>
                      </a:r>
                      <a:endParaRPr/>
                    </a:p>
                    <a:p>
                      <a:pPr indent="0" lvl="0" marL="0" rtl="0" algn="l">
                        <a:spcBef>
                          <a:spcPts val="0"/>
                        </a:spcBef>
                        <a:spcAft>
                          <a:spcPts val="0"/>
                        </a:spcAft>
                        <a:buNone/>
                      </a:pPr>
                      <a:r>
                        <a:rPr lang="en"/>
                        <a:t>(Test Acc)</a:t>
                      </a:r>
                      <a:endParaRPr/>
                    </a:p>
                  </a:txBody>
                  <a:tcPr marT="91425" marB="91425" marR="91425" marL="91425"/>
                </a:tc>
                <a:tc>
                  <a:txBody>
                    <a:bodyPr/>
                    <a:lstStyle/>
                    <a:p>
                      <a:pPr indent="0" lvl="0" marL="0" rtl="0" algn="l">
                        <a:spcBef>
                          <a:spcPts val="0"/>
                        </a:spcBef>
                        <a:spcAft>
                          <a:spcPts val="0"/>
                        </a:spcAft>
                        <a:buNone/>
                      </a:pPr>
                      <a:r>
                        <a:rPr lang="en"/>
                        <a:t>VGG16_R</a:t>
                      </a:r>
                      <a:endParaRPr/>
                    </a:p>
                    <a:p>
                      <a:pPr indent="0" lvl="0" marL="0" rtl="0" algn="l">
                        <a:spcBef>
                          <a:spcPts val="0"/>
                        </a:spcBef>
                        <a:spcAft>
                          <a:spcPts val="0"/>
                        </a:spcAft>
                        <a:buNone/>
                      </a:pPr>
                      <a:r>
                        <a:rPr lang="en"/>
                        <a:t>(Test Acc)</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VGG16_NoR</a:t>
                      </a:r>
                      <a:endParaRPr>
                        <a:solidFill>
                          <a:schemeClr val="dk1"/>
                        </a:solidFill>
                      </a:endParaRPr>
                    </a:p>
                    <a:p>
                      <a:pPr indent="0" lvl="0" marL="0" rtl="0" algn="l">
                        <a:spcBef>
                          <a:spcPts val="0"/>
                        </a:spcBef>
                        <a:spcAft>
                          <a:spcPts val="0"/>
                        </a:spcAft>
                        <a:buNone/>
                      </a:pPr>
                      <a:r>
                        <a:rPr lang="en">
                          <a:solidFill>
                            <a:schemeClr val="dk1"/>
                          </a:solidFill>
                        </a:rPr>
                        <a:t>(Test Acc)</a:t>
                      </a:r>
                      <a:endParaRPr/>
                    </a:p>
                  </a:txBody>
                  <a:tcPr marT="91425" marB="91425" marR="91425" marL="91425"/>
                </a:tc>
              </a:tr>
              <a:tr h="61872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0.7405</a:t>
                      </a:r>
                      <a:endParaRPr/>
                    </a:p>
                  </a:txBody>
                  <a:tcPr marT="91425" marB="91425" marR="91425" marL="91425"/>
                </a:tc>
                <a:tc>
                  <a:txBody>
                    <a:bodyPr/>
                    <a:lstStyle/>
                    <a:p>
                      <a:pPr indent="0" lvl="0" marL="0" rtl="0" algn="l">
                        <a:spcBef>
                          <a:spcPts val="0"/>
                        </a:spcBef>
                        <a:spcAft>
                          <a:spcPts val="0"/>
                        </a:spcAft>
                        <a:buNone/>
                      </a:pPr>
                      <a:r>
                        <a:rPr lang="en"/>
                        <a:t>0.8920</a:t>
                      </a:r>
                      <a:endParaRPr/>
                    </a:p>
                  </a:txBody>
                  <a:tcPr marT="91425" marB="91425" marR="91425" marL="91425"/>
                </a:tc>
                <a:tc>
                  <a:txBody>
                    <a:bodyPr/>
                    <a:lstStyle/>
                    <a:p>
                      <a:pPr indent="0" lvl="0" marL="0" rtl="0" algn="l">
                        <a:spcBef>
                          <a:spcPts val="0"/>
                        </a:spcBef>
                        <a:spcAft>
                          <a:spcPts val="0"/>
                        </a:spcAft>
                        <a:buNone/>
                      </a:pPr>
                      <a:r>
                        <a:rPr lang="en"/>
                        <a:t>0.8960</a:t>
                      </a:r>
                      <a:endParaRPr/>
                    </a:p>
                  </a:txBody>
                  <a:tcPr marT="91425" marB="91425" marR="91425" marL="91425"/>
                </a:tc>
              </a:tr>
              <a:tr h="6187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0.7080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0.9025</a:t>
                      </a:r>
                      <a:endParaRPr/>
                    </a:p>
                  </a:txBody>
                  <a:tcPr marT="91425" marB="91425" marR="91425" marL="91425"/>
                </a:tc>
                <a:tc>
                  <a:txBody>
                    <a:bodyPr/>
                    <a:lstStyle/>
                    <a:p>
                      <a:pPr indent="0" lvl="0" marL="0" rtl="0" algn="l">
                        <a:spcBef>
                          <a:spcPts val="0"/>
                        </a:spcBef>
                        <a:spcAft>
                          <a:spcPts val="0"/>
                        </a:spcAft>
                        <a:buNone/>
                      </a:pPr>
                      <a:r>
                        <a:rPr lang="en"/>
                        <a:t>0.8930</a:t>
                      </a:r>
                      <a:endParaRPr/>
                    </a:p>
                  </a:txBody>
                  <a:tcPr marT="91425" marB="91425" marR="91425" marL="91425"/>
                </a:tc>
              </a:tr>
              <a:tr h="6187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0.7660</a:t>
                      </a:r>
                      <a:endParaRPr/>
                    </a:p>
                  </a:txBody>
                  <a:tcPr marT="91425" marB="91425" marR="91425" marL="91425"/>
                </a:tc>
                <a:tc>
                  <a:txBody>
                    <a:bodyPr/>
                    <a:lstStyle/>
                    <a:p>
                      <a:pPr indent="0" lvl="0" marL="0" rtl="0" algn="l">
                        <a:spcBef>
                          <a:spcPts val="0"/>
                        </a:spcBef>
                        <a:spcAft>
                          <a:spcPts val="0"/>
                        </a:spcAft>
                        <a:buNone/>
                      </a:pPr>
                      <a:r>
                        <a:rPr lang="en"/>
                        <a:t>0.8955</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0.8920</a:t>
                      </a:r>
                      <a:endParaRPr/>
                    </a:p>
                    <a:p>
                      <a:pPr indent="0" lvl="0" marL="0" rtl="0" algn="l">
                        <a:spcBef>
                          <a:spcPts val="0"/>
                        </a:spcBef>
                        <a:spcAft>
                          <a:spcPts val="0"/>
                        </a:spcAft>
                        <a:buNone/>
                      </a:pPr>
                      <a:r>
                        <a:t/>
                      </a:r>
                      <a:endParaRPr/>
                    </a:p>
                  </a:txBody>
                  <a:tcPr marT="91425" marB="91425" marR="91425" marL="91425"/>
                </a:tc>
              </a:tr>
              <a:tr h="6187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0.7890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0.8940</a:t>
                      </a:r>
                      <a:endParaRPr/>
                    </a:p>
                  </a:txBody>
                  <a:tcPr marT="91425" marB="91425" marR="91425" marL="91425"/>
                </a:tc>
                <a:tc>
                  <a:txBody>
                    <a:bodyPr/>
                    <a:lstStyle/>
                    <a:p>
                      <a:pPr indent="0" lvl="0" marL="0" rtl="0" algn="l">
                        <a:spcBef>
                          <a:spcPts val="0"/>
                        </a:spcBef>
                        <a:spcAft>
                          <a:spcPts val="0"/>
                        </a:spcAft>
                        <a:buNone/>
                      </a:pPr>
                      <a:r>
                        <a:rPr lang="en"/>
                        <a:t>0.8945</a:t>
                      </a:r>
                      <a:endParaRPr/>
                    </a:p>
                  </a:txBody>
                  <a:tcPr marT="91425" marB="91425" marR="91425" marL="91425"/>
                </a:tc>
              </a:tr>
              <a:tr h="6187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0.5340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0.8940</a:t>
                      </a:r>
                      <a:endParaRPr b="1"/>
                    </a:p>
                  </a:txBody>
                  <a:tcPr marT="91425" marB="91425" marR="91425" marL="91425"/>
                </a:tc>
                <a:tc>
                  <a:txBody>
                    <a:bodyPr/>
                    <a:lstStyle/>
                    <a:p>
                      <a:pPr indent="0" lvl="0" marL="0" rtl="0" algn="l">
                        <a:spcBef>
                          <a:spcPts val="0"/>
                        </a:spcBef>
                        <a:spcAft>
                          <a:spcPts val="0"/>
                        </a:spcAft>
                        <a:buNone/>
                      </a:pPr>
                      <a:r>
                        <a:rPr lang="en"/>
                        <a:t>0.8960</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Predicting Images</a:t>
            </a:r>
            <a:endParaRPr/>
          </a:p>
        </p:txBody>
      </p:sp>
      <p:pic>
        <p:nvPicPr>
          <p:cNvPr id="189" name="Google Shape;189;p28"/>
          <p:cNvPicPr preferRelativeResize="0"/>
          <p:nvPr/>
        </p:nvPicPr>
        <p:blipFill>
          <a:blip r:embed="rId3">
            <a:alphaModFix/>
          </a:blip>
          <a:stretch>
            <a:fillRect/>
          </a:stretch>
        </p:blipFill>
        <p:spPr>
          <a:xfrm>
            <a:off x="311688" y="1633438"/>
            <a:ext cx="2543175" cy="2695575"/>
          </a:xfrm>
          <a:prstGeom prst="rect">
            <a:avLst/>
          </a:prstGeom>
          <a:noFill/>
          <a:ln>
            <a:noFill/>
          </a:ln>
        </p:spPr>
      </p:pic>
      <p:pic>
        <p:nvPicPr>
          <p:cNvPr id="190" name="Google Shape;190;p28"/>
          <p:cNvPicPr preferRelativeResize="0"/>
          <p:nvPr/>
        </p:nvPicPr>
        <p:blipFill>
          <a:blip r:embed="rId4">
            <a:alphaModFix/>
          </a:blip>
          <a:stretch>
            <a:fillRect/>
          </a:stretch>
        </p:blipFill>
        <p:spPr>
          <a:xfrm>
            <a:off x="3000588" y="1576300"/>
            <a:ext cx="2628900" cy="2809875"/>
          </a:xfrm>
          <a:prstGeom prst="rect">
            <a:avLst/>
          </a:prstGeom>
          <a:noFill/>
          <a:ln>
            <a:noFill/>
          </a:ln>
        </p:spPr>
      </p:pic>
      <p:pic>
        <p:nvPicPr>
          <p:cNvPr id="191" name="Google Shape;191;p28"/>
          <p:cNvPicPr preferRelativeResize="0"/>
          <p:nvPr/>
        </p:nvPicPr>
        <p:blipFill>
          <a:blip r:embed="rId5">
            <a:alphaModFix/>
          </a:blip>
          <a:stretch>
            <a:fillRect/>
          </a:stretch>
        </p:blipFill>
        <p:spPr>
          <a:xfrm>
            <a:off x="5841863" y="1652500"/>
            <a:ext cx="2552700" cy="267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Grad-Cam?</a:t>
            </a:r>
            <a:endParaRPr/>
          </a:p>
        </p:txBody>
      </p:sp>
      <p:sp>
        <p:nvSpPr>
          <p:cNvPr id="197" name="Google Shape;197;p29"/>
          <p:cNvSpPr txBox="1"/>
          <p:nvPr>
            <p:ph idx="1" type="body"/>
          </p:nvPr>
        </p:nvSpPr>
        <p:spPr>
          <a:xfrm>
            <a:off x="311700" y="1081150"/>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Grad-CAM is a popular technique for creating a class-specific heat-map based off of a particular input image, a trained CNN, and a chosen class of interest.</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visualizes where a convolutional neural network model is looking.</a:t>
            </a:r>
            <a:endParaRPr/>
          </a:p>
          <a:p>
            <a:pPr indent="-325755" lvl="0" marL="457200" rtl="0" algn="l">
              <a:spcBef>
                <a:spcPts val="0"/>
              </a:spcBef>
              <a:spcAft>
                <a:spcPts val="0"/>
              </a:spcAft>
              <a:buSzPct val="100000"/>
              <a:buChar char="-"/>
            </a:pPr>
            <a:r>
              <a:rPr lang="en"/>
              <a:t>closely related to CAM.</a:t>
            </a:r>
            <a:endParaRPr/>
          </a:p>
          <a:p>
            <a:pPr indent="0" lvl="0" marL="0" rtl="0" algn="l">
              <a:spcBef>
                <a:spcPts val="1200"/>
              </a:spcBef>
              <a:spcAft>
                <a:spcPts val="0"/>
              </a:spcAft>
              <a:buNone/>
            </a:pPr>
            <a:r>
              <a:rPr lang="en"/>
              <a:t>Grad-CAM can be calculated on any CNN architecture as long the layers are differentiable.</a:t>
            </a:r>
            <a:endParaRPr/>
          </a:p>
          <a:p>
            <a:pPr indent="0" lvl="0" marL="0" rtl="0" algn="l">
              <a:spcBef>
                <a:spcPts val="1200"/>
              </a:spcBef>
              <a:spcAft>
                <a:spcPts val="0"/>
              </a:spcAft>
              <a:buNone/>
            </a:pPr>
            <a:r>
              <a:rPr lang="en"/>
              <a:t>The Grad-CAM technique utilizes the gradients of the classification score with respect to the final convolutional feature map, to identify the parts of an input image that most impact the classification score.</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Grad-Cam Output with VGG16 Model</a:t>
            </a:r>
            <a:endParaRPr/>
          </a:p>
        </p:txBody>
      </p:sp>
      <p:pic>
        <p:nvPicPr>
          <p:cNvPr id="203" name="Google Shape;203;p30"/>
          <p:cNvPicPr preferRelativeResize="0"/>
          <p:nvPr/>
        </p:nvPicPr>
        <p:blipFill>
          <a:blip r:embed="rId3">
            <a:alphaModFix/>
          </a:blip>
          <a:stretch>
            <a:fillRect/>
          </a:stretch>
        </p:blipFill>
        <p:spPr>
          <a:xfrm>
            <a:off x="2975800" y="1017725"/>
            <a:ext cx="2895724" cy="1440425"/>
          </a:xfrm>
          <a:prstGeom prst="rect">
            <a:avLst/>
          </a:prstGeom>
          <a:noFill/>
          <a:ln>
            <a:noFill/>
          </a:ln>
        </p:spPr>
      </p:pic>
      <p:pic>
        <p:nvPicPr>
          <p:cNvPr id="204" name="Google Shape;204;p30"/>
          <p:cNvPicPr preferRelativeResize="0"/>
          <p:nvPr/>
        </p:nvPicPr>
        <p:blipFill>
          <a:blip r:embed="rId4">
            <a:alphaModFix/>
          </a:blip>
          <a:stretch>
            <a:fillRect/>
          </a:stretch>
        </p:blipFill>
        <p:spPr>
          <a:xfrm>
            <a:off x="1252763" y="2277725"/>
            <a:ext cx="6638475" cy="2865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Grad-Cam</a:t>
            </a:r>
            <a:endParaRPr/>
          </a:p>
        </p:txBody>
      </p:sp>
      <p:pic>
        <p:nvPicPr>
          <p:cNvPr id="210" name="Google Shape;210;p31"/>
          <p:cNvPicPr preferRelativeResize="0"/>
          <p:nvPr/>
        </p:nvPicPr>
        <p:blipFill rotWithShape="1">
          <a:blip r:embed="rId3">
            <a:alphaModFix/>
          </a:blip>
          <a:srcRect b="3269" l="60943" r="1222" t="4359"/>
          <a:stretch/>
        </p:blipFill>
        <p:spPr>
          <a:xfrm>
            <a:off x="743200" y="1210788"/>
            <a:ext cx="3497699" cy="3807800"/>
          </a:xfrm>
          <a:prstGeom prst="rect">
            <a:avLst/>
          </a:prstGeom>
          <a:noFill/>
          <a:ln>
            <a:noFill/>
          </a:ln>
        </p:spPr>
      </p:pic>
      <p:pic>
        <p:nvPicPr>
          <p:cNvPr id="211" name="Google Shape;211;p31"/>
          <p:cNvPicPr preferRelativeResize="0"/>
          <p:nvPr/>
        </p:nvPicPr>
        <p:blipFill rotWithShape="1">
          <a:blip r:embed="rId4">
            <a:alphaModFix/>
          </a:blip>
          <a:srcRect b="0" l="2047" r="0" t="2723"/>
          <a:stretch/>
        </p:blipFill>
        <p:spPr>
          <a:xfrm>
            <a:off x="5226075" y="1256175"/>
            <a:ext cx="3685000" cy="3717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Build a CNN network to classify Dogs and Cats using a pre-trained model w/ VGG16 and a 5-layer CNN model. </a:t>
            </a:r>
            <a:endParaRPr/>
          </a:p>
          <a:p>
            <a:pPr indent="-342900" lvl="0" marL="457200" rtl="0" algn="l">
              <a:spcBef>
                <a:spcPts val="0"/>
              </a:spcBef>
              <a:spcAft>
                <a:spcPts val="0"/>
              </a:spcAft>
              <a:buSzPts val="1800"/>
              <a:buAutoNum type="arabicPeriod"/>
            </a:pPr>
            <a:r>
              <a:rPr lang="en"/>
              <a:t>Be able to </a:t>
            </a:r>
            <a:r>
              <a:rPr lang="en"/>
              <a:t>visualize</a:t>
            </a:r>
            <a:r>
              <a:rPr lang="en"/>
              <a:t> the features for each model  using the Grad-Cam method and Saliency Map. </a:t>
            </a:r>
            <a:endParaRPr/>
          </a:p>
          <a:p>
            <a:pPr indent="-342900" lvl="0" marL="457200" rtl="0" algn="l">
              <a:spcBef>
                <a:spcPts val="0"/>
              </a:spcBef>
              <a:spcAft>
                <a:spcPts val="0"/>
              </a:spcAft>
              <a:buSzPts val="1800"/>
              <a:buAutoNum type="arabicPeriod"/>
            </a:pPr>
            <a:r>
              <a:rPr lang="en"/>
              <a:t>Comparison between VGG16 and the 5-layer CNN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Saliency Map?</a:t>
            </a:r>
            <a:endParaRPr/>
          </a:p>
        </p:txBody>
      </p:sp>
      <p:sp>
        <p:nvSpPr>
          <p:cNvPr id="217" name="Google Shape;21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Saliency map is an explanation method used for interpreting the predictions of convolutional neural networks (CNNs).</a:t>
            </a:r>
            <a:endParaRPr/>
          </a:p>
          <a:p>
            <a:pPr indent="0" lvl="0" marL="0" rtl="0" algn="l">
              <a:spcBef>
                <a:spcPts val="1200"/>
              </a:spcBef>
              <a:spcAft>
                <a:spcPts val="0"/>
              </a:spcAft>
              <a:buNone/>
            </a:pPr>
            <a:r>
              <a:rPr lang="en"/>
              <a:t>The saliency map of an input image specifies parts of it that contribute the most to the activity of a specific layer in the network, or the decision of the network as a whole.</a:t>
            </a:r>
            <a:endParaRPr/>
          </a:p>
          <a:p>
            <a:pPr indent="-342900" lvl="0" marL="457200" rtl="0" algn="l">
              <a:spcBef>
                <a:spcPts val="1200"/>
              </a:spcBef>
              <a:spcAft>
                <a:spcPts val="0"/>
              </a:spcAft>
              <a:buSzPts val="1800"/>
              <a:buChar char="-"/>
            </a:pPr>
            <a:r>
              <a:rPr lang="en"/>
              <a:t>computes the effect of each pixel on the final prediction then generates a map that describes the important pixel that have influenced the prediction.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Saliency Map Output with VGG16 Model </a:t>
            </a:r>
            <a:endParaRPr/>
          </a:p>
        </p:txBody>
      </p:sp>
      <p:pic>
        <p:nvPicPr>
          <p:cNvPr id="223" name="Google Shape;223;p33"/>
          <p:cNvPicPr preferRelativeResize="0"/>
          <p:nvPr/>
        </p:nvPicPr>
        <p:blipFill>
          <a:blip r:embed="rId3">
            <a:alphaModFix/>
          </a:blip>
          <a:stretch>
            <a:fillRect/>
          </a:stretch>
        </p:blipFill>
        <p:spPr>
          <a:xfrm>
            <a:off x="3132750" y="1059526"/>
            <a:ext cx="2666126" cy="1326225"/>
          </a:xfrm>
          <a:prstGeom prst="rect">
            <a:avLst/>
          </a:prstGeom>
          <a:noFill/>
          <a:ln>
            <a:noFill/>
          </a:ln>
        </p:spPr>
      </p:pic>
      <p:pic>
        <p:nvPicPr>
          <p:cNvPr id="224" name="Google Shape;224;p33"/>
          <p:cNvPicPr preferRelativeResize="0"/>
          <p:nvPr/>
        </p:nvPicPr>
        <p:blipFill rotWithShape="1">
          <a:blip r:embed="rId4">
            <a:alphaModFix/>
          </a:blip>
          <a:srcRect b="8458" l="0" r="1429" t="0"/>
          <a:stretch/>
        </p:blipFill>
        <p:spPr>
          <a:xfrm>
            <a:off x="66350" y="2638936"/>
            <a:ext cx="4069975" cy="1987175"/>
          </a:xfrm>
          <a:prstGeom prst="rect">
            <a:avLst/>
          </a:prstGeom>
          <a:noFill/>
          <a:ln>
            <a:noFill/>
          </a:ln>
        </p:spPr>
      </p:pic>
      <p:pic>
        <p:nvPicPr>
          <p:cNvPr id="225" name="Google Shape;225;p33"/>
          <p:cNvPicPr preferRelativeResize="0"/>
          <p:nvPr/>
        </p:nvPicPr>
        <p:blipFill rotWithShape="1">
          <a:blip r:embed="rId5">
            <a:alphaModFix/>
          </a:blip>
          <a:srcRect b="3308" l="1640" r="1262" t="6553"/>
          <a:stretch/>
        </p:blipFill>
        <p:spPr>
          <a:xfrm>
            <a:off x="4329500" y="2516650"/>
            <a:ext cx="4388500" cy="203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 </a:t>
            </a:r>
            <a:endParaRPr/>
          </a:p>
          <a:p>
            <a:pPr indent="0" lvl="0" marL="0" rtl="0" algn="l">
              <a:spcBef>
                <a:spcPts val="0"/>
              </a:spcBef>
              <a:spcAft>
                <a:spcPts val="0"/>
              </a:spcAft>
              <a:buNone/>
            </a:pPr>
            <a:r>
              <a:t/>
            </a:r>
            <a:endParaRPr/>
          </a:p>
        </p:txBody>
      </p:sp>
      <p:pic>
        <p:nvPicPr>
          <p:cNvPr id="67" name="Google Shape;67;p15"/>
          <p:cNvPicPr preferRelativeResize="0"/>
          <p:nvPr/>
        </p:nvPicPr>
        <p:blipFill rotWithShape="1">
          <a:blip r:embed="rId3">
            <a:alphaModFix/>
          </a:blip>
          <a:srcRect b="0" l="-4454" r="2983" t="0"/>
          <a:stretch/>
        </p:blipFill>
        <p:spPr>
          <a:xfrm>
            <a:off x="4859750" y="1149050"/>
            <a:ext cx="4067100" cy="2784100"/>
          </a:xfrm>
          <a:prstGeom prst="rect">
            <a:avLst/>
          </a:prstGeom>
          <a:noFill/>
          <a:ln>
            <a:noFill/>
          </a:ln>
        </p:spPr>
      </p:pic>
      <p:sp>
        <p:nvSpPr>
          <p:cNvPr id="68" name="Google Shape;68;p15"/>
          <p:cNvSpPr txBox="1"/>
          <p:nvPr/>
        </p:nvSpPr>
        <p:spPr>
          <a:xfrm>
            <a:off x="410825" y="1404725"/>
            <a:ext cx="43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training set  is a balanced set of 8000 images. </a:t>
            </a:r>
            <a:endParaRPr/>
          </a:p>
          <a:p>
            <a:pPr indent="0" lvl="0" marL="0" rtl="0" algn="l">
              <a:spcBef>
                <a:spcPts val="0"/>
              </a:spcBef>
              <a:spcAft>
                <a:spcPts val="0"/>
              </a:spcAft>
              <a:buNone/>
            </a:pPr>
            <a:r>
              <a:rPr lang="en"/>
              <a:t>The testing set is a </a:t>
            </a:r>
            <a:r>
              <a:rPr lang="en"/>
              <a:t>balanced</a:t>
            </a:r>
            <a:r>
              <a:rPr lang="en"/>
              <a:t> set of 2000 images.</a:t>
            </a:r>
            <a:endParaRPr/>
          </a:p>
          <a:p>
            <a:pPr indent="0" lvl="0" marL="0" rtl="0" algn="l">
              <a:spcBef>
                <a:spcPts val="0"/>
              </a:spcBef>
              <a:spcAft>
                <a:spcPts val="0"/>
              </a:spcAft>
              <a:buNone/>
            </a:pPr>
            <a:r>
              <a:rPr lang="en"/>
              <a:t>So in total, we have 10000 images.</a:t>
            </a:r>
            <a:endParaRPr/>
          </a:p>
        </p:txBody>
      </p:sp>
      <p:pic>
        <p:nvPicPr>
          <p:cNvPr id="69" name="Google Shape;69;p15"/>
          <p:cNvPicPr preferRelativeResize="0"/>
          <p:nvPr/>
        </p:nvPicPr>
        <p:blipFill>
          <a:blip r:embed="rId4">
            <a:alphaModFix/>
          </a:blip>
          <a:stretch>
            <a:fillRect/>
          </a:stretch>
        </p:blipFill>
        <p:spPr>
          <a:xfrm>
            <a:off x="789650" y="2236025"/>
            <a:ext cx="2305050" cy="2238375"/>
          </a:xfrm>
          <a:prstGeom prst="rect">
            <a:avLst/>
          </a:prstGeom>
          <a:noFill/>
          <a:ln>
            <a:noFill/>
          </a:ln>
        </p:spPr>
      </p:pic>
      <p:pic>
        <p:nvPicPr>
          <p:cNvPr id="70" name="Google Shape;70;p15"/>
          <p:cNvPicPr preferRelativeResize="0"/>
          <p:nvPr/>
        </p:nvPicPr>
        <p:blipFill>
          <a:blip r:embed="rId5">
            <a:alphaModFix/>
          </a:blip>
          <a:stretch>
            <a:fillRect/>
          </a:stretch>
        </p:blipFill>
        <p:spPr>
          <a:xfrm>
            <a:off x="2904100" y="3078025"/>
            <a:ext cx="2097500" cy="15487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Model</a:t>
            </a:r>
            <a:endParaRPr/>
          </a:p>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Pre-Process the Data</a:t>
            </a:r>
            <a:endParaRPr sz="1200">
              <a:solidFill>
                <a:schemeClr val="dk1"/>
              </a:solidFill>
            </a:endParaRPr>
          </a:p>
          <a:p>
            <a:pPr indent="-304800" lvl="1" marL="1371600" rtl="0" algn="l">
              <a:spcBef>
                <a:spcPts val="0"/>
              </a:spcBef>
              <a:spcAft>
                <a:spcPts val="0"/>
              </a:spcAft>
              <a:buClr>
                <a:schemeClr val="dk1"/>
              </a:buClr>
              <a:buSzPts val="1200"/>
              <a:buChar char="○"/>
            </a:pPr>
            <a:r>
              <a:rPr lang="en" sz="1200">
                <a:solidFill>
                  <a:schemeClr val="dk1"/>
                </a:solidFill>
              </a:rPr>
              <a:t>Change the Images into numpy Array and create 2 arrays one with only raw pixel data and </a:t>
            </a:r>
            <a:r>
              <a:rPr lang="en" sz="1200">
                <a:solidFill>
                  <a:schemeClr val="dk1"/>
                </a:solidFill>
              </a:rPr>
              <a:t>another</a:t>
            </a:r>
            <a:r>
              <a:rPr lang="en" sz="1200">
                <a:solidFill>
                  <a:schemeClr val="dk1"/>
                </a:solidFill>
              </a:rPr>
              <a:t> that ext</a:t>
            </a:r>
            <a:r>
              <a:rPr lang="en" sz="1200">
                <a:solidFill>
                  <a:schemeClr val="dk1"/>
                </a:solidFill>
              </a:rPr>
              <a:t>racts the color from the image to classify </a:t>
            </a:r>
            <a:endParaRPr sz="1200">
              <a:solidFill>
                <a:schemeClr val="dk1"/>
              </a:solidFill>
            </a:endParaRPr>
          </a:p>
          <a:p>
            <a:pPr indent="-304800" lvl="1" marL="1371600" rtl="0" algn="l">
              <a:spcBef>
                <a:spcPts val="0"/>
              </a:spcBef>
              <a:spcAft>
                <a:spcPts val="0"/>
              </a:spcAft>
              <a:buClr>
                <a:schemeClr val="dk1"/>
              </a:buClr>
              <a:buSzPts val="1200"/>
              <a:buChar char="○"/>
            </a:pPr>
            <a:r>
              <a:rPr lang="en" sz="1200">
                <a:solidFill>
                  <a:schemeClr val="dk1"/>
                </a:solidFill>
              </a:rPr>
              <a:t>Split</a:t>
            </a:r>
            <a:r>
              <a:rPr lang="en" sz="1200">
                <a:solidFill>
                  <a:schemeClr val="dk1"/>
                </a:solidFill>
              </a:rPr>
              <a:t> the Data into Training(80%) and Validation(20%)</a:t>
            </a:r>
            <a:endParaRPr sz="1200">
              <a:solidFill>
                <a:schemeClr val="dk1"/>
              </a:solidFill>
            </a:endParaRPr>
          </a:p>
          <a:p>
            <a:pPr indent="-304800" lvl="0" marL="514350" rtl="0" algn="l">
              <a:spcBef>
                <a:spcPts val="0"/>
              </a:spcBef>
              <a:spcAft>
                <a:spcPts val="0"/>
              </a:spcAft>
              <a:buClr>
                <a:schemeClr val="dk1"/>
              </a:buClr>
              <a:buSzPts val="1200"/>
              <a:buChar char="●"/>
            </a:pPr>
            <a:r>
              <a:rPr lang="en" sz="1200">
                <a:solidFill>
                  <a:schemeClr val="dk1"/>
                </a:solidFill>
                <a:highlight>
                  <a:srgbClr val="FFFFFF"/>
                </a:highlight>
              </a:rPr>
              <a:t>Finding the Best K:</a:t>
            </a:r>
            <a:endParaRPr sz="1200">
              <a:solidFill>
                <a:schemeClr val="dk1"/>
              </a:solidFill>
              <a:highlight>
                <a:srgbClr val="FFFFFF"/>
              </a:highlight>
            </a:endParaRPr>
          </a:p>
          <a:p>
            <a:pPr indent="-304800" lvl="0" marL="514350" rtl="0" algn="l">
              <a:spcBef>
                <a:spcPts val="0"/>
              </a:spcBef>
              <a:spcAft>
                <a:spcPts val="0"/>
              </a:spcAft>
              <a:buClr>
                <a:schemeClr val="dk1"/>
              </a:buClr>
              <a:buSzPts val="1200"/>
              <a:buChar char="●"/>
            </a:pPr>
            <a:r>
              <a:rPr lang="en" sz="1200">
                <a:solidFill>
                  <a:schemeClr val="dk1"/>
                </a:solidFill>
                <a:highlight>
                  <a:srgbClr val="FFFFFF"/>
                </a:highlight>
              </a:rPr>
              <a:t>Use the Optimal Value and test it on the validation set</a:t>
            </a:r>
            <a:endParaRPr sz="1200">
              <a:solidFill>
                <a:schemeClr val="dk1"/>
              </a:solidFill>
              <a:highlight>
                <a:srgbClr val="FFFFFF"/>
              </a:highlight>
            </a:endParaRPr>
          </a:p>
          <a:p>
            <a:pPr indent="-304800" lvl="1" marL="1371600" rtl="0" algn="l">
              <a:spcBef>
                <a:spcPts val="0"/>
              </a:spcBef>
              <a:spcAft>
                <a:spcPts val="0"/>
              </a:spcAft>
              <a:buClr>
                <a:schemeClr val="dk1"/>
              </a:buClr>
              <a:buSzPts val="1200"/>
              <a:buChar char="○"/>
            </a:pPr>
            <a:r>
              <a:rPr lang="en" sz="1200">
                <a:solidFill>
                  <a:schemeClr val="dk1"/>
                </a:solidFill>
                <a:highlight>
                  <a:srgbClr val="FFFFFF"/>
                </a:highlight>
              </a:rPr>
              <a:t>For each value of k that you want to test, perform the following steps:</a:t>
            </a:r>
            <a:endParaRPr sz="1200">
              <a:solidFill>
                <a:schemeClr val="dk1"/>
              </a:solidFill>
              <a:highlight>
                <a:srgbClr val="FFFFFF"/>
              </a:highlight>
            </a:endParaRPr>
          </a:p>
          <a:p>
            <a:pPr indent="-304800" lvl="2" marL="1828800" rtl="0" algn="l">
              <a:spcBef>
                <a:spcPts val="0"/>
              </a:spcBef>
              <a:spcAft>
                <a:spcPts val="0"/>
              </a:spcAft>
              <a:buClr>
                <a:schemeClr val="dk1"/>
              </a:buClr>
              <a:buSzPts val="1200"/>
              <a:buChar char="■"/>
            </a:pPr>
            <a:r>
              <a:rPr lang="en" sz="1200">
                <a:solidFill>
                  <a:schemeClr val="dk1"/>
                </a:solidFill>
                <a:highlight>
                  <a:srgbClr val="FFFFFF"/>
                </a:highlight>
              </a:rPr>
              <a:t>Train the KNN model with k-fold validation</a:t>
            </a:r>
            <a:endParaRPr sz="1200">
              <a:solidFill>
                <a:schemeClr val="dk1"/>
              </a:solidFill>
              <a:highlight>
                <a:srgbClr val="FFFFFF"/>
              </a:highlight>
            </a:endParaRPr>
          </a:p>
          <a:p>
            <a:pPr indent="-304800" lvl="2" marL="1828800" rtl="0" algn="l">
              <a:spcBef>
                <a:spcPts val="0"/>
              </a:spcBef>
              <a:spcAft>
                <a:spcPts val="0"/>
              </a:spcAft>
              <a:buClr>
                <a:schemeClr val="dk1"/>
              </a:buClr>
              <a:buSzPts val="1200"/>
              <a:buChar char="■"/>
            </a:pPr>
            <a:r>
              <a:rPr lang="en" sz="1200">
                <a:solidFill>
                  <a:schemeClr val="dk1"/>
                </a:solidFill>
                <a:highlight>
                  <a:srgbClr val="FFFFFF"/>
                </a:highlight>
              </a:rPr>
              <a:t>Calculate the accuracy of the model on this fold.</a:t>
            </a:r>
            <a:endParaRPr sz="1200">
              <a:solidFill>
                <a:schemeClr val="dk1"/>
              </a:solidFill>
              <a:highlight>
                <a:srgbClr val="FFFFFF"/>
              </a:highlight>
            </a:endParaRPr>
          </a:p>
          <a:p>
            <a:pPr indent="-304800" lvl="1" marL="1371600" rtl="0" algn="l">
              <a:spcBef>
                <a:spcPts val="0"/>
              </a:spcBef>
              <a:spcAft>
                <a:spcPts val="0"/>
              </a:spcAft>
              <a:buClr>
                <a:schemeClr val="dk1"/>
              </a:buClr>
              <a:buSzPts val="1200"/>
              <a:buChar char="○"/>
            </a:pPr>
            <a:r>
              <a:rPr lang="en" sz="1200">
                <a:solidFill>
                  <a:schemeClr val="dk1"/>
                </a:solidFill>
                <a:highlight>
                  <a:srgbClr val="FFFFFF"/>
                </a:highlight>
              </a:rPr>
              <a:t>Calculate the average accuracy of the model across all folds for each value of k.</a:t>
            </a:r>
            <a:endParaRPr sz="1200">
              <a:solidFill>
                <a:schemeClr val="dk1"/>
              </a:solidFill>
              <a:highlight>
                <a:srgbClr val="FFFFFF"/>
              </a:highlight>
            </a:endParaRPr>
          </a:p>
          <a:p>
            <a:pPr indent="-304800" lvl="1" marL="1371600" rtl="0" algn="l">
              <a:spcBef>
                <a:spcPts val="0"/>
              </a:spcBef>
              <a:spcAft>
                <a:spcPts val="0"/>
              </a:spcAft>
              <a:buClr>
                <a:schemeClr val="dk1"/>
              </a:buClr>
              <a:buSzPts val="1200"/>
              <a:buChar char="○"/>
            </a:pPr>
            <a:r>
              <a:rPr lang="en" sz="1200">
                <a:solidFill>
                  <a:schemeClr val="dk1"/>
                </a:solidFill>
                <a:highlight>
                  <a:srgbClr val="FFFFFF"/>
                </a:highlight>
              </a:rPr>
              <a:t>Choose the value of k that gives the highest average accuracy as the optimal value.</a:t>
            </a:r>
            <a:endParaRPr sz="1200">
              <a:solidFill>
                <a:schemeClr val="dk1"/>
              </a:solidFill>
              <a:highlight>
                <a:srgbClr val="FFFFFF"/>
              </a:highlight>
            </a:endParaRPr>
          </a:p>
          <a:p>
            <a:pPr indent="-304800" lvl="0" marL="514350" rtl="0" algn="l">
              <a:spcBef>
                <a:spcPts val="0"/>
              </a:spcBef>
              <a:spcAft>
                <a:spcPts val="0"/>
              </a:spcAft>
              <a:buClr>
                <a:schemeClr val="dk1"/>
              </a:buClr>
              <a:buSzPts val="1200"/>
              <a:buChar char="●"/>
            </a:pPr>
            <a:r>
              <a:rPr lang="en" sz="1200">
                <a:solidFill>
                  <a:schemeClr val="dk1"/>
                </a:solidFill>
                <a:highlight>
                  <a:schemeClr val="lt1"/>
                </a:highlight>
              </a:rPr>
              <a:t>Use the Optimal Value and test it on the validation set. </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 Finding the Best K </a:t>
            </a:r>
            <a:endParaRPr/>
          </a:p>
        </p:txBody>
      </p:sp>
      <p:sp>
        <p:nvSpPr>
          <p:cNvPr id="82" name="Google Shape;82;p17"/>
          <p:cNvSpPr txBox="1"/>
          <p:nvPr>
            <p:ph idx="1" type="body"/>
          </p:nvPr>
        </p:nvSpPr>
        <p:spPr>
          <a:xfrm>
            <a:off x="311700" y="924975"/>
            <a:ext cx="8520600" cy="1248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00"/>
              <a:t>To lower the time complexity, we did increments of 20 from 1 to 141. </a:t>
            </a:r>
            <a:endParaRPr sz="6200"/>
          </a:p>
          <a:p>
            <a:pPr indent="0" lvl="0" marL="0" rtl="0" algn="l">
              <a:spcBef>
                <a:spcPts val="1200"/>
              </a:spcBef>
              <a:spcAft>
                <a:spcPts val="0"/>
              </a:spcAft>
              <a:buNone/>
            </a:pPr>
            <a:r>
              <a:rPr lang="en" sz="6200"/>
              <a:t>Raw Pixel Data 49152 pixel vs Feature Data with only 512 features to calculate </a:t>
            </a:r>
            <a:endParaRPr sz="6200"/>
          </a:p>
          <a:p>
            <a:pPr indent="0" lvl="0" marL="0" rtl="0" algn="l">
              <a:spcBef>
                <a:spcPts val="1200"/>
              </a:spcBef>
              <a:spcAft>
                <a:spcPts val="0"/>
              </a:spcAft>
              <a:buNone/>
            </a:pPr>
            <a:r>
              <a:rPr lang="en" sz="6200"/>
              <a:t>For each K value, we set </a:t>
            </a:r>
            <a:r>
              <a:rPr lang="en" sz="6200"/>
              <a:t>the</a:t>
            </a:r>
            <a:r>
              <a:rPr lang="en" sz="6200"/>
              <a:t> fold to be 5.</a:t>
            </a:r>
            <a:endParaRPr sz="6200"/>
          </a:p>
          <a:p>
            <a:pPr indent="0" lvl="0" marL="0" rtl="0" algn="l">
              <a:spcBef>
                <a:spcPts val="1200"/>
              </a:spcBef>
              <a:spcAft>
                <a:spcPts val="1200"/>
              </a:spcAft>
              <a:buNone/>
            </a:pPr>
            <a:r>
              <a:t/>
            </a:r>
            <a:endParaRPr/>
          </a:p>
        </p:txBody>
      </p:sp>
      <p:sp>
        <p:nvSpPr>
          <p:cNvPr id="83" name="Google Shape;83;p17"/>
          <p:cNvSpPr txBox="1"/>
          <p:nvPr/>
        </p:nvSpPr>
        <p:spPr>
          <a:xfrm>
            <a:off x="1159000" y="2097650"/>
            <a:ext cx="253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Raw Pixel Data</a:t>
            </a:r>
            <a:endParaRPr/>
          </a:p>
        </p:txBody>
      </p:sp>
      <p:sp>
        <p:nvSpPr>
          <p:cNvPr id="84" name="Google Shape;84;p17"/>
          <p:cNvSpPr txBox="1"/>
          <p:nvPr/>
        </p:nvSpPr>
        <p:spPr>
          <a:xfrm>
            <a:off x="5295900" y="20554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85" name="Google Shape;85;p17"/>
          <p:cNvSpPr txBox="1"/>
          <p:nvPr/>
        </p:nvSpPr>
        <p:spPr>
          <a:xfrm>
            <a:off x="5528400" y="2020250"/>
            <a:ext cx="253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Color Features Data</a:t>
            </a:r>
            <a:endParaRPr/>
          </a:p>
        </p:txBody>
      </p:sp>
      <p:pic>
        <p:nvPicPr>
          <p:cNvPr id="86" name="Google Shape;86;p17"/>
          <p:cNvPicPr preferRelativeResize="0"/>
          <p:nvPr/>
        </p:nvPicPr>
        <p:blipFill>
          <a:blip r:embed="rId3">
            <a:alphaModFix/>
          </a:blip>
          <a:stretch>
            <a:fillRect/>
          </a:stretch>
        </p:blipFill>
        <p:spPr>
          <a:xfrm>
            <a:off x="708663" y="2571750"/>
            <a:ext cx="3435666" cy="2340850"/>
          </a:xfrm>
          <a:prstGeom prst="rect">
            <a:avLst/>
          </a:prstGeom>
          <a:noFill/>
          <a:ln>
            <a:noFill/>
          </a:ln>
        </p:spPr>
      </p:pic>
      <p:pic>
        <p:nvPicPr>
          <p:cNvPr id="87" name="Google Shape;87;p17"/>
          <p:cNvPicPr preferRelativeResize="0"/>
          <p:nvPr/>
        </p:nvPicPr>
        <p:blipFill>
          <a:blip r:embed="rId4">
            <a:alphaModFix/>
          </a:blip>
          <a:stretch>
            <a:fillRect/>
          </a:stretch>
        </p:blipFill>
        <p:spPr>
          <a:xfrm>
            <a:off x="5054203" y="2550637"/>
            <a:ext cx="3483408" cy="238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 Validating our model</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From k = 70+ is when it starts to converge and reached the most optimal point and starts to </a:t>
            </a:r>
            <a:r>
              <a:rPr lang="en"/>
              <a:t>oscillate</a:t>
            </a:r>
            <a:r>
              <a:rPr lang="en"/>
              <a:t>. It’s hard to choose the “Best” k, so to strike a balance between bias and variance, using square root of training size is good.</a:t>
            </a:r>
            <a:endParaRPr/>
          </a:p>
          <a:p>
            <a:pPr indent="-342900" lvl="0" marL="457200" rtl="0" algn="l">
              <a:spcBef>
                <a:spcPts val="0"/>
              </a:spcBef>
              <a:spcAft>
                <a:spcPts val="0"/>
              </a:spcAft>
              <a:buSzPts val="1800"/>
              <a:buChar char="●"/>
            </a:pPr>
            <a:r>
              <a:rPr lang="en"/>
              <a:t>Sqrt(8000) ≈ 89. Keep it odd to remove ties</a:t>
            </a:r>
            <a:endParaRPr/>
          </a:p>
          <a:p>
            <a:pPr indent="-342900" lvl="0" marL="457200" rtl="0" algn="l">
              <a:spcBef>
                <a:spcPts val="0"/>
              </a:spcBef>
              <a:spcAft>
                <a:spcPts val="0"/>
              </a:spcAft>
              <a:buSzPts val="1800"/>
              <a:buChar char="●"/>
            </a:pPr>
            <a:r>
              <a:rPr lang="en"/>
              <a:t>Feature scores a little bit better, but not the best </a:t>
            </a:r>
            <a:r>
              <a:rPr lang="en"/>
              <a:t>because colors are in both animals. Maybe it little bit overfit to the data as well because there may be more brown dogs than cats? </a:t>
            </a:r>
            <a:endParaRPr/>
          </a:p>
        </p:txBody>
      </p:sp>
      <p:pic>
        <p:nvPicPr>
          <p:cNvPr id="94" name="Google Shape;94;p18"/>
          <p:cNvPicPr preferRelativeResize="0"/>
          <p:nvPr/>
        </p:nvPicPr>
        <p:blipFill rotWithShape="1">
          <a:blip r:embed="rId3">
            <a:alphaModFix/>
          </a:blip>
          <a:srcRect b="14929" l="0" r="49959" t="0"/>
          <a:stretch/>
        </p:blipFill>
        <p:spPr>
          <a:xfrm>
            <a:off x="5380975" y="4109937"/>
            <a:ext cx="3451327" cy="496850"/>
          </a:xfrm>
          <a:prstGeom prst="rect">
            <a:avLst/>
          </a:prstGeom>
          <a:noFill/>
          <a:ln>
            <a:noFill/>
          </a:ln>
        </p:spPr>
      </p:pic>
      <p:pic>
        <p:nvPicPr>
          <p:cNvPr id="95" name="Google Shape;95;p18"/>
          <p:cNvPicPr preferRelativeResize="0"/>
          <p:nvPr/>
        </p:nvPicPr>
        <p:blipFill rotWithShape="1">
          <a:blip r:embed="rId4">
            <a:alphaModFix/>
          </a:blip>
          <a:srcRect b="0" l="0" r="52705" t="0"/>
          <a:stretch/>
        </p:blipFill>
        <p:spPr>
          <a:xfrm>
            <a:off x="611675" y="4091013"/>
            <a:ext cx="3428775" cy="534700"/>
          </a:xfrm>
          <a:prstGeom prst="rect">
            <a:avLst/>
          </a:prstGeom>
          <a:noFill/>
          <a:ln>
            <a:noFill/>
          </a:ln>
        </p:spPr>
      </p:pic>
      <p:sp>
        <p:nvSpPr>
          <p:cNvPr id="96" name="Google Shape;96;p18"/>
          <p:cNvSpPr txBox="1"/>
          <p:nvPr/>
        </p:nvSpPr>
        <p:spPr>
          <a:xfrm>
            <a:off x="761425" y="3553725"/>
            <a:ext cx="253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Raw Pixel Data</a:t>
            </a:r>
            <a:endParaRPr/>
          </a:p>
        </p:txBody>
      </p:sp>
      <p:sp>
        <p:nvSpPr>
          <p:cNvPr id="97" name="Google Shape;97;p18"/>
          <p:cNvSpPr txBox="1"/>
          <p:nvPr/>
        </p:nvSpPr>
        <p:spPr>
          <a:xfrm>
            <a:off x="5521550" y="3553725"/>
            <a:ext cx="253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Color Features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Model - Pre-Process the Data</a:t>
            </a:r>
            <a:endParaRPr/>
          </a:p>
        </p:txBody>
      </p:sp>
      <p:sp>
        <p:nvSpPr>
          <p:cNvPr id="103" name="Google Shape;103;p19"/>
          <p:cNvSpPr txBox="1"/>
          <p:nvPr>
            <p:ph idx="1" type="body"/>
          </p:nvPr>
        </p:nvSpPr>
        <p:spPr>
          <a:xfrm>
            <a:off x="236475" y="1193250"/>
            <a:ext cx="3887400" cy="2068200"/>
          </a:xfrm>
          <a:prstGeom prst="rect">
            <a:avLst/>
          </a:prstGeom>
        </p:spPr>
        <p:txBody>
          <a:bodyPr anchorCtr="0" anchor="t" bIns="91425" lIns="91425" spcFirstLastPara="1" rIns="91425" wrap="square" tIns="91425">
            <a:normAutofit fontScale="77500" lnSpcReduction="10000"/>
          </a:bodyPr>
          <a:lstStyle/>
          <a:p>
            <a:pPr indent="0" lvl="0" marL="0" rtl="0" algn="l">
              <a:lnSpc>
                <a:spcPct val="135714"/>
              </a:lnSpc>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#Generate Real-Time Batches of Augmented Images for Training</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train_datagen = ImageDataGenerator(rotation_range=</a:t>
            </a:r>
            <a:r>
              <a:rPr lang="en" sz="1050">
                <a:solidFill>
                  <a:srgbClr val="098156"/>
                </a:solidFill>
                <a:highlight>
                  <a:srgbClr val="FFFFFE"/>
                </a:highlight>
                <a:latin typeface="Courier New"/>
                <a:ea typeface="Courier New"/>
                <a:cs typeface="Courier New"/>
                <a:sym typeface="Courier New"/>
              </a:rPr>
              <a:t>15</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rescale=</a:t>
            </a:r>
            <a:r>
              <a:rPr lang="en" sz="1050">
                <a:solidFill>
                  <a:srgbClr val="098156"/>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a:t>
            </a:r>
            <a:r>
              <a:rPr lang="en" sz="1050">
                <a:solidFill>
                  <a:srgbClr val="098156"/>
                </a:solidFill>
                <a:highlight>
                  <a:srgbClr val="FFFFFE"/>
                </a:highlight>
                <a:latin typeface="Courier New"/>
                <a:ea typeface="Courier New"/>
                <a:cs typeface="Courier New"/>
                <a:sym typeface="Courier New"/>
              </a:rPr>
              <a:t>255</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shear_range=</a:t>
            </a:r>
            <a:r>
              <a:rPr lang="en" sz="1050">
                <a:solidFill>
                  <a:srgbClr val="098156"/>
                </a:solidFill>
                <a:highlight>
                  <a:srgbClr val="FFFFFE"/>
                </a:highlight>
                <a:latin typeface="Courier New"/>
                <a:ea typeface="Courier New"/>
                <a:cs typeface="Courier New"/>
                <a:sym typeface="Courier New"/>
              </a:rPr>
              <a:t>0.1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zoom_range=</a:t>
            </a:r>
            <a:r>
              <a:rPr lang="en" sz="1050">
                <a:solidFill>
                  <a:srgbClr val="098156"/>
                </a:solidFill>
                <a:highlight>
                  <a:srgbClr val="FFFFFE"/>
                </a:highlight>
                <a:latin typeface="Courier New"/>
                <a:ea typeface="Courier New"/>
                <a:cs typeface="Courier New"/>
                <a:sym typeface="Courier New"/>
              </a:rPr>
              <a:t>0.2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horizontal_flip=</a:t>
            </a:r>
            <a:r>
              <a:rPr lang="en" sz="1050">
                <a:solidFill>
                  <a:srgbClr val="0000FF"/>
                </a:solidFill>
                <a:highlight>
                  <a:srgbClr val="FFFFFE"/>
                </a:highlight>
                <a:latin typeface="Courier New"/>
                <a:ea typeface="Courier New"/>
                <a:cs typeface="Courier New"/>
                <a:sym typeface="Courier New"/>
              </a:rPr>
              <a:t>True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width_shift_range=</a:t>
            </a:r>
            <a:r>
              <a:rPr lang="en" sz="1050">
                <a:solidFill>
                  <a:srgbClr val="098156"/>
                </a:solidFill>
                <a:highlight>
                  <a:srgbClr val="FFFFFE"/>
                </a:highlight>
                <a:latin typeface="Courier New"/>
                <a:ea typeface="Courier New"/>
                <a:cs typeface="Courier New"/>
                <a:sym typeface="Courier New"/>
              </a:rPr>
              <a:t>0.1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height_shift_range=</a:t>
            </a:r>
            <a:r>
              <a:rPr lang="en" sz="1050">
                <a:solidFill>
                  <a:srgbClr val="098156"/>
                </a:solidFill>
                <a:highlight>
                  <a:srgbClr val="FFFFFE"/>
                </a:highlight>
                <a:latin typeface="Courier New"/>
                <a:ea typeface="Courier New"/>
                <a:cs typeface="Courier New"/>
                <a:sym typeface="Courier New"/>
              </a:rPr>
              <a:t>0.1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127746" y="2992996"/>
            <a:ext cx="3779125" cy="1352850"/>
          </a:xfrm>
          <a:prstGeom prst="rect">
            <a:avLst/>
          </a:prstGeom>
          <a:noFill/>
          <a:ln>
            <a:noFill/>
          </a:ln>
        </p:spPr>
      </p:pic>
      <p:sp>
        <p:nvSpPr>
          <p:cNvPr id="105" name="Google Shape;105;p19"/>
          <p:cNvSpPr txBox="1"/>
          <p:nvPr/>
        </p:nvSpPr>
        <p:spPr>
          <a:xfrm>
            <a:off x="4680675" y="1315525"/>
            <a:ext cx="3000000" cy="80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800">
                <a:solidFill>
                  <a:srgbClr val="008000"/>
                </a:solidFill>
                <a:highlight>
                  <a:srgbClr val="FFFFFE"/>
                </a:highlight>
                <a:latin typeface="Courier New"/>
                <a:ea typeface="Courier New"/>
                <a:cs typeface="Courier New"/>
                <a:sym typeface="Courier New"/>
              </a:rPr>
              <a:t>#Generate Real-Time Batches of Augmented Images for Training</a:t>
            </a:r>
            <a:endParaRPr sz="8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chemeClr val="dk1"/>
                </a:solidFill>
                <a:highlight>
                  <a:srgbClr val="FFFFFE"/>
                </a:highlight>
                <a:latin typeface="Courier New"/>
                <a:ea typeface="Courier New"/>
                <a:cs typeface="Courier New"/>
                <a:sym typeface="Courier New"/>
              </a:rPr>
              <a:t>validation_datagen = ImageDataGenerator(rescale=</a:t>
            </a:r>
            <a:r>
              <a:rPr lang="en" sz="800">
                <a:solidFill>
                  <a:srgbClr val="098156"/>
                </a:solidFill>
                <a:highlight>
                  <a:srgbClr val="FFFFFE"/>
                </a:highlight>
                <a:latin typeface="Courier New"/>
                <a:ea typeface="Courier New"/>
                <a:cs typeface="Courier New"/>
                <a:sym typeface="Courier New"/>
              </a:rPr>
              <a:t>1</a:t>
            </a:r>
            <a:r>
              <a:rPr lang="en" sz="800">
                <a:solidFill>
                  <a:schemeClr val="dk1"/>
                </a:solidFill>
                <a:highlight>
                  <a:srgbClr val="FFFFFE"/>
                </a:highlight>
                <a:latin typeface="Courier New"/>
                <a:ea typeface="Courier New"/>
                <a:cs typeface="Courier New"/>
                <a:sym typeface="Courier New"/>
              </a:rPr>
              <a:t>./</a:t>
            </a:r>
            <a:r>
              <a:rPr lang="en" sz="800">
                <a:solidFill>
                  <a:srgbClr val="098156"/>
                </a:solidFill>
                <a:highlight>
                  <a:srgbClr val="FFFFFE"/>
                </a:highlight>
                <a:latin typeface="Courier New"/>
                <a:ea typeface="Courier New"/>
                <a:cs typeface="Courier New"/>
                <a:sym typeface="Courier New"/>
              </a:rPr>
              <a:t>255</a:t>
            </a:r>
            <a:r>
              <a:rPr lang="en" sz="800">
                <a:solidFill>
                  <a:schemeClr val="dk1"/>
                </a:solidFill>
                <a:highlight>
                  <a:srgbClr val="FFFFFE"/>
                </a:highlight>
                <a:latin typeface="Courier New"/>
                <a:ea typeface="Courier New"/>
                <a:cs typeface="Courier New"/>
                <a:sym typeface="Courier New"/>
              </a:rPr>
              <a:t>) </a:t>
            </a:r>
            <a:endParaRPr sz="800">
              <a:solidFill>
                <a:schemeClr val="dk1"/>
              </a:solidFill>
              <a:highlight>
                <a:srgbClr val="FFFFFE"/>
              </a:highlight>
              <a:latin typeface="Courier New"/>
              <a:ea typeface="Courier New"/>
              <a:cs typeface="Courier New"/>
              <a:sym typeface="Courier New"/>
            </a:endParaRPr>
          </a:p>
        </p:txBody>
      </p:sp>
      <p:sp>
        <p:nvSpPr>
          <p:cNvPr id="106" name="Google Shape;106;p19"/>
          <p:cNvSpPr txBox="1"/>
          <p:nvPr/>
        </p:nvSpPr>
        <p:spPr>
          <a:xfrm>
            <a:off x="6467850" y="2430150"/>
            <a:ext cx="24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Don’t need to augment the image since its only validating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CNN Model - 5 Layer CNN Model</a:t>
            </a:r>
            <a:endParaRPr/>
          </a:p>
        </p:txBody>
      </p:sp>
      <p:pic>
        <p:nvPicPr>
          <p:cNvPr id="112" name="Google Shape;112;p20"/>
          <p:cNvPicPr preferRelativeResize="0"/>
          <p:nvPr/>
        </p:nvPicPr>
        <p:blipFill rotWithShape="1">
          <a:blip r:embed="rId3">
            <a:alphaModFix/>
          </a:blip>
          <a:srcRect b="0" l="0" r="0" t="0"/>
          <a:stretch/>
        </p:blipFill>
        <p:spPr>
          <a:xfrm>
            <a:off x="311700" y="914350"/>
            <a:ext cx="2824047" cy="2103000"/>
          </a:xfrm>
          <a:prstGeom prst="rect">
            <a:avLst/>
          </a:prstGeom>
          <a:noFill/>
          <a:ln>
            <a:noFill/>
          </a:ln>
        </p:spPr>
      </p:pic>
      <p:pic>
        <p:nvPicPr>
          <p:cNvPr id="113" name="Google Shape;113;p20"/>
          <p:cNvPicPr preferRelativeResize="0"/>
          <p:nvPr/>
        </p:nvPicPr>
        <p:blipFill>
          <a:blip r:embed="rId4">
            <a:alphaModFix/>
          </a:blip>
          <a:stretch>
            <a:fillRect/>
          </a:stretch>
        </p:blipFill>
        <p:spPr>
          <a:xfrm>
            <a:off x="3218025" y="997925"/>
            <a:ext cx="2500725" cy="2142609"/>
          </a:xfrm>
          <a:prstGeom prst="rect">
            <a:avLst/>
          </a:prstGeom>
          <a:noFill/>
          <a:ln>
            <a:noFill/>
          </a:ln>
        </p:spPr>
      </p:pic>
      <p:pic>
        <p:nvPicPr>
          <p:cNvPr id="114" name="Google Shape;114;p20"/>
          <p:cNvPicPr preferRelativeResize="0"/>
          <p:nvPr/>
        </p:nvPicPr>
        <p:blipFill>
          <a:blip r:embed="rId5">
            <a:alphaModFix/>
          </a:blip>
          <a:stretch>
            <a:fillRect/>
          </a:stretch>
        </p:blipFill>
        <p:spPr>
          <a:xfrm>
            <a:off x="6151400" y="1027887"/>
            <a:ext cx="2500733" cy="2051074"/>
          </a:xfrm>
          <a:prstGeom prst="rect">
            <a:avLst/>
          </a:prstGeom>
          <a:noFill/>
          <a:ln>
            <a:noFill/>
          </a:ln>
        </p:spPr>
      </p:pic>
      <p:pic>
        <p:nvPicPr>
          <p:cNvPr id="115" name="Google Shape;115;p20"/>
          <p:cNvPicPr preferRelativeResize="0"/>
          <p:nvPr/>
        </p:nvPicPr>
        <p:blipFill>
          <a:blip r:embed="rId6">
            <a:alphaModFix/>
          </a:blip>
          <a:stretch>
            <a:fillRect/>
          </a:stretch>
        </p:blipFill>
        <p:spPr>
          <a:xfrm>
            <a:off x="1563825" y="3078950"/>
            <a:ext cx="2421200" cy="2103000"/>
          </a:xfrm>
          <a:prstGeom prst="rect">
            <a:avLst/>
          </a:prstGeom>
          <a:noFill/>
          <a:ln>
            <a:noFill/>
          </a:ln>
        </p:spPr>
      </p:pic>
      <p:pic>
        <p:nvPicPr>
          <p:cNvPr id="116" name="Google Shape;116;p20"/>
          <p:cNvPicPr preferRelativeResize="0"/>
          <p:nvPr/>
        </p:nvPicPr>
        <p:blipFill>
          <a:blip r:embed="rId7">
            <a:alphaModFix/>
          </a:blip>
          <a:stretch>
            <a:fillRect/>
          </a:stretch>
        </p:blipFill>
        <p:spPr>
          <a:xfrm>
            <a:off x="4908475" y="3140524"/>
            <a:ext cx="2300350" cy="194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Model - Using Pre-Trained Model w/VGG16</a:t>
            </a:r>
            <a:endParaRPr/>
          </a:p>
        </p:txBody>
      </p:sp>
      <p:pic>
        <p:nvPicPr>
          <p:cNvPr id="122" name="Google Shape;122;p21"/>
          <p:cNvPicPr preferRelativeResize="0"/>
          <p:nvPr/>
        </p:nvPicPr>
        <p:blipFill>
          <a:blip r:embed="rId3">
            <a:alphaModFix/>
          </a:blip>
          <a:stretch>
            <a:fillRect/>
          </a:stretch>
        </p:blipFill>
        <p:spPr>
          <a:xfrm>
            <a:off x="454375" y="1385899"/>
            <a:ext cx="3854200" cy="2271701"/>
          </a:xfrm>
          <a:prstGeom prst="rect">
            <a:avLst/>
          </a:prstGeom>
          <a:noFill/>
          <a:ln>
            <a:noFill/>
          </a:ln>
        </p:spPr>
      </p:pic>
      <p:sp>
        <p:nvSpPr>
          <p:cNvPr id="123" name="Google Shape;123;p21"/>
          <p:cNvSpPr txBox="1"/>
          <p:nvPr/>
        </p:nvSpPr>
        <p:spPr>
          <a:xfrm>
            <a:off x="1155100" y="985700"/>
            <a:ext cx="30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Architecture of the VGG16</a:t>
            </a:r>
            <a:endParaRPr/>
          </a:p>
        </p:txBody>
      </p:sp>
      <p:grpSp>
        <p:nvGrpSpPr>
          <p:cNvPr id="124" name="Google Shape;124;p21"/>
          <p:cNvGrpSpPr/>
          <p:nvPr/>
        </p:nvGrpSpPr>
        <p:grpSpPr>
          <a:xfrm>
            <a:off x="311700" y="1138836"/>
            <a:ext cx="7519950" cy="2518764"/>
            <a:chOff x="311700" y="1138836"/>
            <a:chExt cx="7519950" cy="2518764"/>
          </a:xfrm>
        </p:grpSpPr>
        <p:grpSp>
          <p:nvGrpSpPr>
            <p:cNvPr id="125" name="Google Shape;125;p21"/>
            <p:cNvGrpSpPr/>
            <p:nvPr/>
          </p:nvGrpSpPr>
          <p:grpSpPr>
            <a:xfrm>
              <a:off x="311700" y="1138836"/>
              <a:ext cx="647700" cy="292500"/>
              <a:chOff x="120100" y="967475"/>
              <a:chExt cx="647700" cy="292500"/>
            </a:xfrm>
          </p:grpSpPr>
          <p:cxnSp>
            <p:nvCxnSpPr>
              <p:cNvPr id="126" name="Google Shape;126;p21"/>
              <p:cNvCxnSpPr/>
              <p:nvPr/>
            </p:nvCxnSpPr>
            <p:spPr>
              <a:xfrm>
                <a:off x="234450" y="1250900"/>
                <a:ext cx="470400" cy="1800"/>
              </a:xfrm>
              <a:prstGeom prst="straightConnector1">
                <a:avLst/>
              </a:prstGeom>
              <a:noFill/>
              <a:ln cap="flat" cmpd="sng" w="9525">
                <a:solidFill>
                  <a:srgbClr val="FF0000"/>
                </a:solidFill>
                <a:prstDash val="solid"/>
                <a:round/>
                <a:headEnd len="med" w="med" type="none"/>
                <a:tailEnd len="med" w="med" type="none"/>
              </a:ln>
            </p:spPr>
          </p:cxnSp>
          <p:sp>
            <p:nvSpPr>
              <p:cNvPr id="127" name="Google Shape;127;p21"/>
              <p:cNvSpPr txBox="1"/>
              <p:nvPr/>
            </p:nvSpPr>
            <p:spPr>
              <a:xfrm>
                <a:off x="120100" y="967475"/>
                <a:ext cx="64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128 x 128</a:t>
                </a:r>
                <a:endParaRPr sz="700"/>
              </a:p>
            </p:txBody>
          </p:sp>
        </p:grpSp>
        <p:cxnSp>
          <p:nvCxnSpPr>
            <p:cNvPr id="128" name="Google Shape;128;p21"/>
            <p:cNvCxnSpPr/>
            <p:nvPr/>
          </p:nvCxnSpPr>
          <p:spPr>
            <a:xfrm>
              <a:off x="1090625" y="1543050"/>
              <a:ext cx="3043200" cy="1285800"/>
            </a:xfrm>
            <a:prstGeom prst="straightConnector1">
              <a:avLst/>
            </a:prstGeom>
            <a:noFill/>
            <a:ln cap="flat" cmpd="sng" w="9525">
              <a:solidFill>
                <a:srgbClr val="FF0000"/>
              </a:solidFill>
              <a:prstDash val="solid"/>
              <a:round/>
              <a:headEnd len="med" w="med" type="none"/>
              <a:tailEnd len="med" w="med" type="none"/>
            </a:ln>
          </p:spPr>
        </p:cxnSp>
        <p:cxnSp>
          <p:nvCxnSpPr>
            <p:cNvPr id="129" name="Google Shape;129;p21"/>
            <p:cNvCxnSpPr/>
            <p:nvPr/>
          </p:nvCxnSpPr>
          <p:spPr>
            <a:xfrm flipH="1" rot="10800000">
              <a:off x="704850" y="1305000"/>
              <a:ext cx="2628900" cy="2352600"/>
            </a:xfrm>
            <a:prstGeom prst="straightConnector1">
              <a:avLst/>
            </a:prstGeom>
            <a:noFill/>
            <a:ln cap="flat" cmpd="sng" w="9525">
              <a:solidFill>
                <a:srgbClr val="FF0000"/>
              </a:solidFill>
              <a:prstDash val="solid"/>
              <a:round/>
              <a:headEnd len="med" w="med" type="none"/>
              <a:tailEnd len="med" w="med" type="none"/>
            </a:ln>
          </p:spPr>
        </p:cxnSp>
        <p:sp>
          <p:nvSpPr>
            <p:cNvPr id="130" name="Google Shape;130;p21"/>
            <p:cNvSpPr txBox="1"/>
            <p:nvPr/>
          </p:nvSpPr>
          <p:spPr>
            <a:xfrm>
              <a:off x="1729650" y="1605200"/>
              <a:ext cx="13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Set as Non-trainable</a:t>
              </a:r>
              <a:endParaRPr/>
            </a:p>
          </p:txBody>
        </p:sp>
        <p:sp>
          <p:nvSpPr>
            <p:cNvPr id="131" name="Google Shape;131;p21"/>
            <p:cNvSpPr/>
            <p:nvPr/>
          </p:nvSpPr>
          <p:spPr>
            <a:xfrm>
              <a:off x="3910850" y="2298275"/>
              <a:ext cx="470400" cy="45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txBox="1"/>
            <p:nvPr/>
          </p:nvSpPr>
          <p:spPr>
            <a:xfrm>
              <a:off x="4566750" y="1312275"/>
              <a:ext cx="3264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Flatten the last layer into 1D. </a:t>
              </a:r>
              <a:endParaRPr/>
            </a:p>
            <a:p>
              <a:pPr indent="-317500" lvl="0" marL="457200" rtl="0" algn="l">
                <a:spcBef>
                  <a:spcPts val="0"/>
                </a:spcBef>
                <a:spcAft>
                  <a:spcPts val="0"/>
                </a:spcAft>
                <a:buSzPts val="1400"/>
                <a:buAutoNum type="arabicPeriod"/>
              </a:pPr>
              <a:r>
                <a:rPr lang="en"/>
                <a:t>Create a dense layer with 128 nodes as weights to train on.</a:t>
              </a:r>
              <a:endParaRPr/>
            </a:p>
            <a:p>
              <a:pPr indent="-317500" lvl="0" marL="457200" rtl="0" algn="l">
                <a:spcBef>
                  <a:spcPts val="0"/>
                </a:spcBef>
                <a:spcAft>
                  <a:spcPts val="0"/>
                </a:spcAft>
                <a:buSzPts val="1400"/>
                <a:buAutoNum type="arabicPeriod"/>
              </a:pPr>
              <a:r>
                <a:rPr lang="en"/>
                <a:t>The last layer classified with sigmoid </a:t>
              </a:r>
              <a:endParaRPr/>
            </a:p>
            <a:p>
              <a:pPr indent="0" lvl="0" marL="0" rtl="0" algn="l">
                <a:spcBef>
                  <a:spcPts val="0"/>
                </a:spcBef>
                <a:spcAft>
                  <a:spcPts val="0"/>
                </a:spcAft>
                <a:buNone/>
              </a:pPr>
              <a:r>
                <a:t/>
              </a:r>
              <a:endParaRPr/>
            </a:p>
          </p:txBody>
        </p:sp>
        <p:cxnSp>
          <p:nvCxnSpPr>
            <p:cNvPr id="133" name="Google Shape;133;p21"/>
            <p:cNvCxnSpPr>
              <a:stCxn id="132" idx="1"/>
              <a:endCxn id="131" idx="7"/>
            </p:cNvCxnSpPr>
            <p:nvPr/>
          </p:nvCxnSpPr>
          <p:spPr>
            <a:xfrm flipH="1">
              <a:off x="4312350" y="2051025"/>
              <a:ext cx="254400" cy="313500"/>
            </a:xfrm>
            <a:prstGeom prst="straightConnector1">
              <a:avLst/>
            </a:prstGeom>
            <a:noFill/>
            <a:ln cap="flat" cmpd="sng" w="9525">
              <a:solidFill>
                <a:srgbClr val="FF0000"/>
              </a:solidFill>
              <a:prstDash val="solid"/>
              <a:round/>
              <a:headEnd len="med" w="med" type="none"/>
              <a:tailEnd len="med" w="med" type="triangle"/>
            </a:ln>
          </p:spPr>
        </p:cxnSp>
      </p:grpSp>
      <p:sp>
        <p:nvSpPr>
          <p:cNvPr id="134" name="Google Shape;134;p21"/>
          <p:cNvSpPr txBox="1"/>
          <p:nvPr/>
        </p:nvSpPr>
        <p:spPr>
          <a:xfrm>
            <a:off x="4572000" y="2649650"/>
            <a:ext cx="319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validate our model, we use 5-folds </a:t>
            </a:r>
            <a:r>
              <a:rPr lang="en"/>
              <a:t>cross validation. Each fold will run 10 epoch on the model</a:t>
            </a:r>
            <a:endParaRPr/>
          </a:p>
        </p:txBody>
      </p:sp>
      <p:sp>
        <p:nvSpPr>
          <p:cNvPr id="135" name="Google Shape;135;p21"/>
          <p:cNvSpPr txBox="1"/>
          <p:nvPr/>
        </p:nvSpPr>
        <p:spPr>
          <a:xfrm>
            <a:off x="4546950" y="3443250"/>
            <a:ext cx="32436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00">
                <a:solidFill>
                  <a:schemeClr val="dk1"/>
                </a:solidFill>
              </a:rPr>
              <a:t>Our loss function is binary_crossentropy.</a:t>
            </a:r>
            <a:endParaRPr sz="1200">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200">
                <a:solidFill>
                  <a:schemeClr val="dk1"/>
                </a:solidFill>
              </a:rPr>
              <a:t>We are using Adam(Adaptive Moment Estimation) as the </a:t>
            </a:r>
            <a:r>
              <a:rPr lang="en" sz="1200">
                <a:solidFill>
                  <a:schemeClr val="dk1"/>
                </a:solidFill>
              </a:rPr>
              <a:t>optimizer, extension to stochastic gradient descent, where it does not have a fixed learning rate.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